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4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5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714" r:id="rId3"/>
    <p:sldMasterId id="2147483726" r:id="rId4"/>
  </p:sldMasterIdLst>
  <p:notesMasterIdLst>
    <p:notesMasterId r:id="rId26"/>
  </p:notesMasterIdLst>
  <p:sldIdLst>
    <p:sldId id="257" r:id="rId5"/>
    <p:sldId id="295" r:id="rId6"/>
    <p:sldId id="307" r:id="rId7"/>
    <p:sldId id="311" r:id="rId8"/>
    <p:sldId id="280" r:id="rId9"/>
    <p:sldId id="282" r:id="rId10"/>
    <p:sldId id="312" r:id="rId11"/>
    <p:sldId id="283" r:id="rId12"/>
    <p:sldId id="288" r:id="rId13"/>
    <p:sldId id="289" r:id="rId14"/>
    <p:sldId id="290" r:id="rId15"/>
    <p:sldId id="284" r:id="rId16"/>
    <p:sldId id="287" r:id="rId17"/>
    <p:sldId id="291" r:id="rId18"/>
    <p:sldId id="292" r:id="rId19"/>
    <p:sldId id="293" r:id="rId20"/>
    <p:sldId id="301" r:id="rId21"/>
    <p:sldId id="302" r:id="rId22"/>
    <p:sldId id="309" r:id="rId23"/>
    <p:sldId id="308" r:id="rId24"/>
    <p:sldId id="30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962" autoAdjust="0"/>
  </p:normalViewPr>
  <p:slideViewPr>
    <p:cSldViewPr>
      <p:cViewPr varScale="1">
        <p:scale>
          <a:sx n="68" d="100"/>
          <a:sy n="68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ustomXml" Target="../customXml/item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595EB-3D0C-4079-A0ED-9AF062982676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EEE0F-0DCF-47BB-999F-F815D767F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81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altLang="en-US" dirty="0" smtClean="0">
              <a:latin typeface="Times New Roman" pitchFamily="18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altLang="en-US" dirty="0" smtClean="0">
              <a:latin typeface="Times New Roman" pitchFamily="18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03" tIns="44052" rIns="88103" bIns="44052" anchor="b"/>
          <a:lstStyle>
            <a:lvl1pPr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6949E29-1430-485B-803B-E7A43009096B}" type="slidenum">
              <a:rPr lang="en-IE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IE" altLang="en-US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4341813"/>
            <a:ext cx="5483225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103" tIns="44052" rIns="88103" bIns="4405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03" tIns="44052" rIns="88103" bIns="44052" anchor="b"/>
          <a:lstStyle>
            <a:lvl1pPr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6F26A7B0-CDBA-4DC0-A432-BA2FEADBD176}" type="slidenum">
              <a:rPr lang="en-IE" altLang="en-US" smtClean="0">
                <a:solidFill>
                  <a:srgbClr val="000000"/>
                </a:solidFill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IE" alt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4341813"/>
            <a:ext cx="5483225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103" tIns="44052" rIns="88103" bIns="4405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AT" altLang="en-US" dirty="0" smtClean="0"/>
              <a:t>80% </a:t>
            </a:r>
            <a:r>
              <a:rPr lang="de-AT" altLang="en-US" dirty="0" err="1" smtClean="0"/>
              <a:t>cut</a:t>
            </a:r>
            <a:r>
              <a:rPr lang="de-AT" altLang="en-US" dirty="0" smtClean="0"/>
              <a:t> in </a:t>
            </a:r>
            <a:r>
              <a:rPr lang="de-AT" altLang="en-US" dirty="0" err="1" smtClean="0"/>
              <a:t>emissions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by</a:t>
            </a:r>
            <a:r>
              <a:rPr lang="de-AT" altLang="en-US" dirty="0" smtClean="0"/>
              <a:t> 2050: EU Roadmap </a:t>
            </a:r>
            <a:r>
              <a:rPr lang="de-AT" altLang="en-US" dirty="0" err="1" smtClean="0"/>
              <a:t>for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moving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to</a:t>
            </a:r>
            <a:r>
              <a:rPr lang="de-AT" altLang="en-US" dirty="0" smtClean="0"/>
              <a:t> a </a:t>
            </a:r>
            <a:r>
              <a:rPr lang="de-AT" altLang="en-US" dirty="0" err="1" smtClean="0"/>
              <a:t>low-carbon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economy</a:t>
            </a:r>
            <a:endParaRPr lang="de-AT" altLang="en-US" dirty="0" smtClean="0"/>
          </a:p>
          <a:p>
            <a:pPr eaLnBrk="1" hangingPunct="1"/>
            <a:r>
              <a:rPr lang="de-AT" altLang="en-US" dirty="0" smtClean="0"/>
              <a:t>2020 </a:t>
            </a:r>
            <a:r>
              <a:rPr lang="de-AT" altLang="en-US" dirty="0" err="1" smtClean="0"/>
              <a:t>Strategy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for</a:t>
            </a:r>
            <a:r>
              <a:rPr lang="de-AT" altLang="en-US" dirty="0" smtClean="0"/>
              <a:t> Growth: </a:t>
            </a:r>
          </a:p>
          <a:p>
            <a:pPr eaLnBrk="1" hangingPunct="1"/>
            <a:r>
              <a:rPr lang="en-US" altLang="en-US" dirty="0" smtClean="0"/>
              <a:t>1. ensuring 75 % </a:t>
            </a:r>
            <a:r>
              <a:rPr lang="en-US" altLang="en-US" b="1" dirty="0" smtClean="0"/>
              <a:t>employment</a:t>
            </a:r>
            <a:r>
              <a:rPr lang="en-US" altLang="en-US" dirty="0" smtClean="0"/>
              <a:t> of 20–64-year-olds;</a:t>
            </a:r>
          </a:p>
          <a:p>
            <a:pPr eaLnBrk="1" hangingPunct="1"/>
            <a:r>
              <a:rPr lang="en-US" altLang="en-US" dirty="0" smtClean="0"/>
              <a:t>2. getting 3 % of the EU’s GDP invested into </a:t>
            </a:r>
            <a:r>
              <a:rPr lang="en-US" altLang="en-US" b="1" dirty="0" smtClean="0"/>
              <a:t>research and development</a:t>
            </a:r>
            <a:r>
              <a:rPr lang="en-US" altLang="en-US" dirty="0" smtClean="0"/>
              <a:t>;</a:t>
            </a:r>
          </a:p>
          <a:p>
            <a:pPr eaLnBrk="1" hangingPunct="1"/>
            <a:r>
              <a:rPr lang="en-US" altLang="en-US" dirty="0" smtClean="0"/>
              <a:t>3. limiting </a:t>
            </a:r>
            <a:r>
              <a:rPr lang="en-US" altLang="en-US" b="1" dirty="0" smtClean="0"/>
              <a:t>greenhouse gas emissions </a:t>
            </a:r>
            <a:r>
              <a:rPr lang="en-US" altLang="en-US" dirty="0" smtClean="0"/>
              <a:t>by 20 % or even 30 % compared to 1990 levels, creating 20 % of our </a:t>
            </a:r>
          </a:p>
          <a:p>
            <a:pPr eaLnBrk="1" hangingPunct="1"/>
            <a:r>
              <a:rPr lang="en-US" altLang="en-US" dirty="0" smtClean="0"/>
              <a:t>energy needs from renewables and increasing our energy efficiency by 20 %;</a:t>
            </a:r>
          </a:p>
          <a:p>
            <a:pPr eaLnBrk="1" hangingPunct="1"/>
            <a:r>
              <a:rPr lang="en-US" altLang="en-US" dirty="0" smtClean="0"/>
              <a:t>4. reducing </a:t>
            </a:r>
            <a:r>
              <a:rPr lang="en-US" altLang="en-US" b="1" dirty="0" smtClean="0"/>
              <a:t>school dropout rates </a:t>
            </a:r>
            <a:r>
              <a:rPr lang="en-US" altLang="en-US" dirty="0" smtClean="0"/>
              <a:t>to below 10 %, with at least 40 % of 30–34-year-olds completing </a:t>
            </a:r>
            <a:r>
              <a:rPr lang="en-US" altLang="en-US" b="1" dirty="0" smtClean="0"/>
              <a:t>tertiary education</a:t>
            </a:r>
            <a:r>
              <a:rPr lang="en-US" altLang="en-US" dirty="0" smtClean="0"/>
              <a:t>;</a:t>
            </a:r>
          </a:p>
          <a:p>
            <a:pPr eaLnBrk="1" hangingPunct="1"/>
            <a:r>
              <a:rPr lang="en-US" altLang="en-US" dirty="0" smtClean="0"/>
              <a:t>5. ensuring 20 million fewer people are at risk of </a:t>
            </a:r>
            <a:r>
              <a:rPr lang="en-US" altLang="en-US" b="1" dirty="0" smtClean="0"/>
              <a:t>poverty or social exclusion</a:t>
            </a:r>
            <a:r>
              <a:rPr lang="en-US" altLang="en-US" dirty="0" smtClean="0"/>
              <a:t>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AT" altLang="en-US" dirty="0" smtClean="0"/>
              <a:t>80% </a:t>
            </a:r>
            <a:r>
              <a:rPr lang="de-AT" altLang="en-US" dirty="0" err="1" smtClean="0"/>
              <a:t>cut</a:t>
            </a:r>
            <a:r>
              <a:rPr lang="de-AT" altLang="en-US" dirty="0" smtClean="0"/>
              <a:t> in </a:t>
            </a:r>
            <a:r>
              <a:rPr lang="de-AT" altLang="en-US" dirty="0" err="1" smtClean="0"/>
              <a:t>emissions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by</a:t>
            </a:r>
            <a:r>
              <a:rPr lang="de-AT" altLang="en-US" dirty="0" smtClean="0"/>
              <a:t> 2050: EU Roadmap </a:t>
            </a:r>
            <a:r>
              <a:rPr lang="de-AT" altLang="en-US" dirty="0" err="1" smtClean="0"/>
              <a:t>for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moving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to</a:t>
            </a:r>
            <a:r>
              <a:rPr lang="de-AT" altLang="en-US" dirty="0" smtClean="0"/>
              <a:t> a </a:t>
            </a:r>
            <a:r>
              <a:rPr lang="de-AT" altLang="en-US" dirty="0" err="1" smtClean="0"/>
              <a:t>low-carbon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economy</a:t>
            </a:r>
            <a:endParaRPr lang="de-AT" altLang="en-US" dirty="0" smtClean="0"/>
          </a:p>
          <a:p>
            <a:pPr eaLnBrk="1" hangingPunct="1"/>
            <a:r>
              <a:rPr lang="de-AT" altLang="en-US" dirty="0" smtClean="0"/>
              <a:t>2020 </a:t>
            </a:r>
            <a:r>
              <a:rPr lang="de-AT" altLang="en-US" dirty="0" err="1" smtClean="0"/>
              <a:t>Strategy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for</a:t>
            </a:r>
            <a:r>
              <a:rPr lang="de-AT" altLang="en-US" dirty="0" smtClean="0"/>
              <a:t> Growth: </a:t>
            </a:r>
          </a:p>
          <a:p>
            <a:pPr eaLnBrk="1" hangingPunct="1"/>
            <a:r>
              <a:rPr lang="en-US" altLang="en-US" dirty="0" smtClean="0"/>
              <a:t>1. ensuring 75 % </a:t>
            </a:r>
            <a:r>
              <a:rPr lang="en-US" altLang="en-US" b="1" dirty="0" smtClean="0"/>
              <a:t>employment</a:t>
            </a:r>
            <a:r>
              <a:rPr lang="en-US" altLang="en-US" dirty="0" smtClean="0"/>
              <a:t> of 20–64-year-olds;</a:t>
            </a:r>
          </a:p>
          <a:p>
            <a:pPr eaLnBrk="1" hangingPunct="1"/>
            <a:r>
              <a:rPr lang="en-US" altLang="en-US" dirty="0" smtClean="0"/>
              <a:t>2. getting 3 % of the EU’s GDP invested into </a:t>
            </a:r>
            <a:r>
              <a:rPr lang="en-US" altLang="en-US" b="1" dirty="0" smtClean="0"/>
              <a:t>research and development</a:t>
            </a:r>
            <a:r>
              <a:rPr lang="en-US" altLang="en-US" dirty="0" smtClean="0"/>
              <a:t>;</a:t>
            </a:r>
          </a:p>
          <a:p>
            <a:pPr eaLnBrk="1" hangingPunct="1"/>
            <a:r>
              <a:rPr lang="en-US" altLang="en-US" dirty="0" smtClean="0"/>
              <a:t>3. limiting </a:t>
            </a:r>
            <a:r>
              <a:rPr lang="en-US" altLang="en-US" b="1" dirty="0" smtClean="0"/>
              <a:t>greenhouse gas emissions </a:t>
            </a:r>
            <a:r>
              <a:rPr lang="en-US" altLang="en-US" dirty="0" smtClean="0"/>
              <a:t>by 20 % or even 30 % compared to 1990 levels, creating 20 % of our </a:t>
            </a:r>
          </a:p>
          <a:p>
            <a:pPr eaLnBrk="1" hangingPunct="1"/>
            <a:r>
              <a:rPr lang="en-US" altLang="en-US" dirty="0" smtClean="0"/>
              <a:t>energy needs from renewables and increasing our energy efficiency by 20 %;</a:t>
            </a:r>
          </a:p>
          <a:p>
            <a:pPr eaLnBrk="1" hangingPunct="1"/>
            <a:r>
              <a:rPr lang="en-US" altLang="en-US" dirty="0" smtClean="0"/>
              <a:t>4. reducing </a:t>
            </a:r>
            <a:r>
              <a:rPr lang="en-US" altLang="en-US" b="1" dirty="0" smtClean="0"/>
              <a:t>school dropout rates </a:t>
            </a:r>
            <a:r>
              <a:rPr lang="en-US" altLang="en-US" dirty="0" smtClean="0"/>
              <a:t>to below 10 %, with at least 40 % of 30–34-year-olds completing </a:t>
            </a:r>
            <a:r>
              <a:rPr lang="en-US" altLang="en-US" b="1" dirty="0" smtClean="0"/>
              <a:t>tertiary education</a:t>
            </a:r>
            <a:r>
              <a:rPr lang="en-US" altLang="en-US" dirty="0" smtClean="0"/>
              <a:t>;</a:t>
            </a:r>
          </a:p>
          <a:p>
            <a:pPr eaLnBrk="1" hangingPunct="1"/>
            <a:r>
              <a:rPr lang="en-US" altLang="en-US" dirty="0" smtClean="0"/>
              <a:t>5. ensuring 20 million fewer people are at risk of </a:t>
            </a:r>
            <a:r>
              <a:rPr lang="en-US" altLang="en-US" b="1" dirty="0" smtClean="0"/>
              <a:t>poverty or social exclusion</a:t>
            </a:r>
            <a:r>
              <a:rPr lang="en-US" altLang="en-US" dirty="0" smtClean="0"/>
              <a:t>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06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68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81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117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75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431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1839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615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60083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46950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17266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248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547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8006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0176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64257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4225" cy="58435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35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331316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973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93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90194-014C-487A-82C4-56AFA569EFE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7C735-E9A8-4232-B108-2425782157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42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2EBEF-3491-41EF-96C1-2F158FB06E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2EFB2-A272-463E-89D2-11D28A3DAA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9C0A8-72FC-429A-8CE2-D645FEB342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4738A-79F5-44EE-8006-BAE667520B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33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67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D23E6-80C2-4A1A-9243-F528731E464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8CCC7-7DE1-430E-9DC6-19E1F7429F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45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62DC4-1C24-408B-9547-F1011186E8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67112-1E86-4A32-8F8E-424625A5FA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0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74E60-960C-4A11-A11E-968C3498D9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9E130-0332-4DC7-850B-7F4B479E47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452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4D604-1E77-41C8-872F-4D2DFDBE17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5C06B-736D-47D3-9F45-3EA6C6AA58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7925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27659-1F07-442E-A7F3-1F90C9903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2250D-6398-47CF-8BFE-4405FF3BC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196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DFB30-DF49-46F4-AB3E-0BA81D89A0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86CF8-7A9E-4367-876E-36578D361A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351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3863B-50EC-4A0C-ABD4-3D55163A12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A88D6-2B1E-4468-ADCD-861516EB8C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579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4CCF6-26C5-464A-BE1A-4D9D19DCB0B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6DEAD-1121-4608-820E-35D38B85BD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276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753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F124F-9182-47DD-9C07-CE1F0CF0E7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56DDD-61A1-4141-AFA6-915EDF4EDA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82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749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84AA7-9088-4D78-8C30-607F32CB74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73A45-3876-498A-AE36-AC5F251C90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2673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8463-EC47-4171-83B9-791A0033CB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DDD45-5143-48D7-B0B1-283A0E5E6F0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11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91C9F-6386-4239-A2D7-651B78508F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CB55B-8646-4236-952A-AC043FF8CB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13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F37BC-F96E-4C5F-8550-EF3FE53048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733AB-B891-4ED6-9BAE-EFB34D3E63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0515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FDCD5-4865-477D-BE4C-57649F366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0F1B0-BE0B-4F0E-B196-FF3775E98A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015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9A466-D6F6-468C-8E59-55EE8EBA3A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35E3C-08A7-4CF1-ADBD-CF6AE621FF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335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6B13A-4ADA-4B38-B142-8CA985168F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64D66-1F9A-479A-928E-4480001EEF5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793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D8B17-6700-4782-824A-B0B4EE50E5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B12E0-D625-488E-AE01-5AC1D280BE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7791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D372A-B6CC-4217-9821-858ACF41CC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D59A7-C461-473C-B194-F5CAA0E3DC3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8483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6F46E-96A4-4C71-BADD-828BF84CE5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3C424-E018-4D62-82F9-F1A461C159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5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93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4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45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52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FAACF-EA78-4E52-8FC0-0718117D1AF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43414-8FED-48EA-8040-72763D96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6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>
            <a:noFill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bg-BG">
              <a:solidFill>
                <a:srgbClr val="FFFFFF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16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71332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charset="0"/>
          <a:ea typeface="MS PGothic" pitchFamily="34" charset="-128"/>
          <a:cs typeface="Geneva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charset="0"/>
          <a:ea typeface="MS PGothic" pitchFamily="34" charset="-128"/>
          <a:cs typeface="Geneva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charset="0"/>
          <a:ea typeface="MS PGothic" pitchFamily="34" charset="-128"/>
          <a:cs typeface="Geneva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charset="0"/>
          <a:ea typeface="MS PGothic" pitchFamily="34" charset="-128"/>
          <a:cs typeface="Geneva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Geneva" charset="0"/>
          <a:cs typeface="Geneva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Geneva" charset="0"/>
          <a:cs typeface="Geneva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Geneva" charset="0"/>
          <a:cs typeface="Geneva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Titelmasterformat durch Klicken bearbeiten</a:t>
            </a:r>
            <a:endParaRPr lang="en-US" altLang="en-US" smtClean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Textmasterformat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  <a:endParaRPr lang="en-US" altLang="en-US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B78EAA-F93F-4C34-8FDA-8061FE2BA8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142AE3-662D-444B-86F3-3A15CCEA484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0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Titelmasterformat durch Klicken bearbeiten</a:t>
            </a:r>
            <a:endParaRPr lang="en-US" altLang="en-US" smtClean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Textmasterformat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  <a:endParaRPr lang="en-US" altLang="en-US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D8F5D6-5443-4740-B8FA-EAB25ABFA2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FEDD43-0818-4AE3-BDE1-8E19C34634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76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98" t="2456" r="6828" b="2319"/>
          <a:stretch/>
        </p:blipFill>
        <p:spPr bwMode="auto">
          <a:xfrm>
            <a:off x="-668338" y="114300"/>
            <a:ext cx="9858376" cy="664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0"/>
            <a:ext cx="8001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938" y="0"/>
            <a:ext cx="107951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099050" y="1555750"/>
            <a:ext cx="3155950" cy="3644900"/>
          </a:xfrm>
          <a:prstGeom prst="rect">
            <a:avLst/>
          </a:prstGeom>
          <a:solidFill>
            <a:srgbClr val="102759">
              <a:alpha val="41176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099050" y="1557338"/>
            <a:ext cx="3155950" cy="1587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203" name="Picture 13" descr="master pand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Text Box 18"/>
          <p:cNvSpPr txBox="1">
            <a:spLocks noChangeArrowheads="1"/>
          </p:cNvSpPr>
          <p:nvPr/>
        </p:nvSpPr>
        <p:spPr bwMode="auto">
          <a:xfrm rot="-5400000">
            <a:off x="110331" y="6071394"/>
            <a:ext cx="1214438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altLang="en-US" sz="600" dirty="0"/>
              <a:t>© </a:t>
            </a:r>
            <a:r>
              <a:rPr lang="de-CH" altLang="en-US" sz="600" dirty="0" err="1"/>
              <a:t>Cat</a:t>
            </a:r>
            <a:r>
              <a:rPr lang="de-CH" altLang="en-US" sz="600" dirty="0"/>
              <a:t> Holloway / WWF-Canon</a:t>
            </a:r>
            <a:endParaRPr lang="en-GB" altLang="en-US" sz="600" dirty="0"/>
          </a:p>
        </p:txBody>
      </p:sp>
      <p:cxnSp>
        <p:nvCxnSpPr>
          <p:cNvPr id="2" name="Straight Connector 6"/>
          <p:cNvCxnSpPr/>
          <p:nvPr/>
        </p:nvCxnSpPr>
        <p:spPr>
          <a:xfrm>
            <a:off x="5099050" y="451961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06" name="Text Placeholder 12"/>
          <p:cNvSpPr txBox="1">
            <a:spLocks/>
          </p:cNvSpPr>
          <p:nvPr/>
        </p:nvSpPr>
        <p:spPr bwMode="auto">
          <a:xfrm>
            <a:off x="5111750" y="4522788"/>
            <a:ext cx="3155950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IE" altLang="en-US" sz="1400" dirty="0" smtClean="0">
                <a:solidFill>
                  <a:schemeClr val="bg1"/>
                </a:solidFill>
              </a:rPr>
              <a:t>Macro-Regional Strategies: Development and Prospects</a:t>
            </a:r>
            <a:endParaRPr lang="en-IE" altLang="en-US" sz="1400" dirty="0">
              <a:solidFill>
                <a:schemeClr val="bg1"/>
              </a:solidFill>
            </a:endParaRPr>
          </a:p>
        </p:txBody>
      </p:sp>
      <p:sp>
        <p:nvSpPr>
          <p:cNvPr id="8207" name="Title 1"/>
          <p:cNvSpPr txBox="1">
            <a:spLocks/>
          </p:cNvSpPr>
          <p:nvPr/>
        </p:nvSpPr>
        <p:spPr bwMode="auto">
          <a:xfrm>
            <a:off x="5095875" y="1814513"/>
            <a:ext cx="31591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dirty="0" smtClean="0">
                <a:solidFill>
                  <a:srgbClr val="F3F2E9"/>
                </a:solidFill>
              </a:rPr>
              <a:t>EU Danube Strategy: The environmental dimension</a:t>
            </a:r>
            <a:endParaRPr lang="en-IE" altLang="en-US" dirty="0">
              <a:solidFill>
                <a:srgbClr val="F3F2E9"/>
              </a:solidFill>
            </a:endParaRPr>
          </a:p>
        </p:txBody>
      </p:sp>
      <p:sp>
        <p:nvSpPr>
          <p:cNvPr id="8208" name="Subtitle 2"/>
          <p:cNvSpPr txBox="1">
            <a:spLocks/>
          </p:cNvSpPr>
          <p:nvPr/>
        </p:nvSpPr>
        <p:spPr bwMode="auto">
          <a:xfrm>
            <a:off x="5075238" y="3563938"/>
            <a:ext cx="315595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IE" altLang="en-US" sz="1600" dirty="0" smtClean="0">
                <a:solidFill>
                  <a:srgbClr val="F3F2E9"/>
                </a:solidFill>
              </a:rPr>
              <a:t>Andreas Beckmann, WWF Danube-Carpathian Programme </a:t>
            </a:r>
            <a:endParaRPr lang="en-IE" altLang="en-US" sz="1600" dirty="0">
              <a:solidFill>
                <a:srgbClr val="F3F2E9"/>
              </a:solidFill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IE" altLang="en-US" sz="1600" dirty="0" smtClean="0">
                <a:solidFill>
                  <a:srgbClr val="F3F2E9"/>
                </a:solidFill>
              </a:rPr>
              <a:t>25 November 2013</a:t>
            </a:r>
            <a:endParaRPr lang="en-IE" altLang="en-US" sz="1600" dirty="0">
              <a:solidFill>
                <a:srgbClr val="F3F2E9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099050" y="3441700"/>
            <a:ext cx="2921000" cy="1588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66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76" y="76200"/>
            <a:ext cx="8842323" cy="663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15950" y="-9526"/>
            <a:ext cx="2508250" cy="1152526"/>
          </a:xfrm>
          <a:prstGeom prst="rect">
            <a:avLst/>
          </a:prstGeom>
          <a:solidFill>
            <a:schemeClr val="tx2">
              <a:lumMod val="50000"/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95325" y="420687"/>
            <a:ext cx="3114675" cy="365125"/>
          </a:xfrm>
          <a:prstGeom prst="rect">
            <a:avLst/>
          </a:prstGeom>
        </p:spPr>
        <p:txBody>
          <a:bodyPr/>
          <a:lstStyle>
            <a:lvl1pPr algn="l">
              <a:defRPr sz="3500">
                <a:solidFill>
                  <a:srgbClr val="FF6600"/>
                </a:solidFill>
                <a:latin typeface="Arial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rgbClr val="F3F2E9"/>
                </a:solidFill>
                <a:ea typeface="+mj-ea"/>
              </a:rPr>
              <a:t>Floodplains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 rot="-5400000">
            <a:off x="-520700" y="6080125"/>
            <a:ext cx="12700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altLang="en-US" sz="600"/>
              <a:t>© Edward Parker / WWF-Canon</a:t>
            </a:r>
            <a:endParaRPr lang="en-GB" altLang="en-US" sz="600"/>
          </a:p>
        </p:txBody>
      </p:sp>
    </p:spTree>
    <p:extLst>
      <p:ext uri="{BB962C8B-B14F-4D97-AF65-F5344CB8AC3E}">
        <p14:creationId xmlns:p14="http://schemas.microsoft.com/office/powerpoint/2010/main" val="242578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606425" y="2182018"/>
            <a:ext cx="85375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de-AT" altLang="en-US" sz="3000" dirty="0" smtClean="0">
                <a:solidFill>
                  <a:srgbClr val="B7DEE8"/>
                </a:solidFill>
              </a:rPr>
              <a:t>Major </a:t>
            </a:r>
            <a:r>
              <a:rPr lang="de-AT" altLang="en-US" sz="3000" dirty="0" err="1" smtClean="0">
                <a:solidFill>
                  <a:srgbClr val="B7DEE8"/>
                </a:solidFill>
              </a:rPr>
              <a:t>priority</a:t>
            </a:r>
            <a:r>
              <a:rPr lang="de-AT" altLang="en-US" sz="3000" dirty="0" smtClean="0">
                <a:solidFill>
                  <a:srgbClr val="B7DEE8"/>
                </a:solidFill>
              </a:rPr>
              <a:t> </a:t>
            </a:r>
            <a:r>
              <a:rPr lang="de-AT" altLang="en-US" sz="3000" dirty="0" err="1" smtClean="0">
                <a:solidFill>
                  <a:srgbClr val="B7DEE8"/>
                </a:solidFill>
              </a:rPr>
              <a:t>for</a:t>
            </a:r>
            <a:r>
              <a:rPr lang="de-AT" altLang="en-US" sz="3000" dirty="0" smtClean="0">
                <a:solidFill>
                  <a:srgbClr val="B7DEE8"/>
                </a:solidFill>
              </a:rPr>
              <a:t> </a:t>
            </a:r>
            <a:r>
              <a:rPr lang="de-AT" altLang="en-US" sz="3000" dirty="0" err="1" smtClean="0">
                <a:solidFill>
                  <a:srgbClr val="B7DEE8"/>
                </a:solidFill>
              </a:rPr>
              <a:t>Danube</a:t>
            </a:r>
            <a:r>
              <a:rPr lang="de-AT" altLang="en-US" sz="3000" dirty="0" smtClean="0">
                <a:solidFill>
                  <a:srgbClr val="B7DEE8"/>
                </a:solidFill>
              </a:rPr>
              <a:t> </a:t>
            </a:r>
            <a:r>
              <a:rPr lang="de-AT" altLang="en-US" sz="3000" dirty="0" err="1" smtClean="0">
                <a:solidFill>
                  <a:srgbClr val="B7DEE8"/>
                </a:solidFill>
              </a:rPr>
              <a:t>governments</a:t>
            </a:r>
            <a:endParaRPr lang="en-US" altLang="en-US" sz="3000" dirty="0" smtClean="0">
              <a:solidFill>
                <a:srgbClr val="B7DEE8"/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en-US" altLang="en-US" sz="3000" dirty="0" smtClean="0">
                <a:solidFill>
                  <a:srgbClr val="7CC3DF"/>
                </a:solidFill>
              </a:rPr>
              <a:t>Great potential</a:t>
            </a: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rgbClr val="008BC0"/>
                </a:solidFill>
              </a:rPr>
              <a:t>Priority for PA6, PA5</a:t>
            </a: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rgbClr val="008BC0"/>
                </a:solidFill>
              </a:rPr>
              <a:t>But much more could be done…</a:t>
            </a:r>
            <a:endParaRPr lang="en-GB" altLang="en-US" sz="3000" dirty="0">
              <a:solidFill>
                <a:srgbClr val="008B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2362200" y="257175"/>
            <a:ext cx="65405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Floodplain protection, restoration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9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Янка Казакова.LH-3D0CJO2TSPBL\Desktop\Navig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76"/>
          <a:stretch>
            <a:fillRect/>
          </a:stretch>
        </p:blipFill>
        <p:spPr bwMode="auto">
          <a:xfrm>
            <a:off x="196850" y="105108"/>
            <a:ext cx="8794750" cy="654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15950" y="-9526"/>
            <a:ext cx="3346450" cy="1152526"/>
          </a:xfrm>
          <a:prstGeom prst="rect">
            <a:avLst/>
          </a:prstGeom>
          <a:solidFill>
            <a:schemeClr val="tx2">
              <a:lumMod val="50000"/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95325" y="420687"/>
            <a:ext cx="3114675" cy="365125"/>
          </a:xfrm>
          <a:prstGeom prst="rect">
            <a:avLst/>
          </a:prstGeom>
        </p:spPr>
        <p:txBody>
          <a:bodyPr/>
          <a:lstStyle>
            <a:lvl1pPr algn="l">
              <a:defRPr sz="3500">
                <a:solidFill>
                  <a:srgbClr val="FF6600"/>
                </a:solidFill>
                <a:latin typeface="Arial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rgbClr val="F3F2E9"/>
                </a:solidFill>
                <a:ea typeface="+mj-ea"/>
              </a:rPr>
              <a:t>Inland navigation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 rot="-5400000">
            <a:off x="-520700" y="6080125"/>
            <a:ext cx="12700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altLang="en-US" sz="600"/>
              <a:t>© Edward Parker / WWF-Canon</a:t>
            </a:r>
            <a:endParaRPr lang="en-GB" altLang="en-US" sz="600"/>
          </a:p>
        </p:txBody>
      </p:sp>
    </p:spTree>
    <p:extLst>
      <p:ext uri="{BB962C8B-B14F-4D97-AF65-F5344CB8AC3E}">
        <p14:creationId xmlns:p14="http://schemas.microsoft.com/office/powerpoint/2010/main" val="426186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441325" y="1879600"/>
            <a:ext cx="85375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en-US" altLang="en-US" sz="3000" dirty="0" smtClean="0">
                <a:solidFill>
                  <a:srgbClr val="B7DEE8"/>
                </a:solidFill>
              </a:rPr>
              <a:t>Good integrated </a:t>
            </a:r>
            <a:r>
              <a:rPr lang="en-US" altLang="en-US" sz="3000" dirty="0">
                <a:solidFill>
                  <a:srgbClr val="B7DEE8"/>
                </a:solidFill>
              </a:rPr>
              <a:t>approach by </a:t>
            </a:r>
            <a:r>
              <a:rPr lang="en-US" altLang="en-US" sz="3000" dirty="0" smtClean="0">
                <a:solidFill>
                  <a:srgbClr val="B7DEE8"/>
                </a:solidFill>
              </a:rPr>
              <a:t>PAC1a</a:t>
            </a:r>
          </a:p>
          <a:p>
            <a:pPr eaLnBrk="1" hangingPunct="1">
              <a:lnSpc>
                <a:spcPts val="5000"/>
              </a:lnSpc>
            </a:pPr>
            <a:r>
              <a:rPr lang="en-US" altLang="en-US" sz="3000" dirty="0">
                <a:solidFill>
                  <a:srgbClr val="7CC3DF"/>
                </a:solidFill>
              </a:rPr>
              <a:t>Very positive cooperation with </a:t>
            </a:r>
            <a:r>
              <a:rPr lang="en-US" altLang="en-US" sz="3000" dirty="0" smtClean="0">
                <a:solidFill>
                  <a:srgbClr val="7CC3DF"/>
                </a:solidFill>
              </a:rPr>
              <a:t>PA6 (Biodiversity)</a:t>
            </a:r>
            <a:endParaRPr lang="en-US" altLang="en-US" sz="3000" dirty="0">
              <a:solidFill>
                <a:srgbClr val="7CC3DF"/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rgbClr val="008BC0"/>
                </a:solidFill>
              </a:rPr>
              <a:t>Could be more active e.g. on Sava River</a:t>
            </a:r>
            <a:endParaRPr lang="en-GB" altLang="en-US" sz="3000" dirty="0">
              <a:solidFill>
                <a:srgbClr val="008BC0"/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rgbClr val="1B64A1"/>
                </a:solidFill>
              </a:rPr>
              <a:t>Some questionable projects, e.g. </a:t>
            </a:r>
            <a:r>
              <a:rPr lang="en-GB" altLang="en-US" sz="3000" dirty="0" err="1" smtClean="0">
                <a:solidFill>
                  <a:srgbClr val="1B64A1"/>
                </a:solidFill>
              </a:rPr>
              <a:t>Bucuresti</a:t>
            </a:r>
            <a:r>
              <a:rPr lang="en-GB" altLang="en-US" sz="3000" dirty="0" smtClean="0">
                <a:solidFill>
                  <a:srgbClr val="1B64A1"/>
                </a:solidFill>
              </a:rPr>
              <a:t> canal</a:t>
            </a: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rgbClr val="1B64A1"/>
                </a:solidFill>
              </a:rPr>
              <a:t>Positive involvement of EC</a:t>
            </a:r>
            <a:endParaRPr lang="en-GB" altLang="en-US" sz="3000" dirty="0">
              <a:solidFill>
                <a:srgbClr val="1B64A1"/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rgbClr val="205285"/>
                </a:solidFill>
              </a:rPr>
              <a:t>Need for technical facility to advise projects</a:t>
            </a:r>
            <a:endParaRPr lang="en-IE" altLang="en-US" sz="3000" dirty="0">
              <a:solidFill>
                <a:srgbClr val="205285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3733800" y="257175"/>
            <a:ext cx="51689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Inland navigation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02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__WWF\Travel\2013\20131004_Salamanca\20130922_1714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" r="2626"/>
          <a:stretch>
            <a:fillRect/>
          </a:stretch>
        </p:blipFill>
        <p:spPr bwMode="auto">
          <a:xfrm>
            <a:off x="196850" y="214312"/>
            <a:ext cx="880110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7" name="Text Box 17"/>
          <p:cNvSpPr txBox="1">
            <a:spLocks noChangeArrowheads="1"/>
          </p:cNvSpPr>
          <p:nvPr/>
        </p:nvSpPr>
        <p:spPr bwMode="auto">
          <a:xfrm rot="-5400000">
            <a:off x="-520700" y="6080125"/>
            <a:ext cx="12700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altLang="en-US" sz="600"/>
              <a:t>© Edward Parker / WWF-Canon</a:t>
            </a:r>
            <a:endParaRPr lang="en-GB" altLang="en-US" sz="600"/>
          </a:p>
        </p:txBody>
      </p:sp>
      <p:sp>
        <p:nvSpPr>
          <p:cNvPr id="9" name="Rectangle 14"/>
          <p:cNvSpPr/>
          <p:nvPr/>
        </p:nvSpPr>
        <p:spPr>
          <a:xfrm>
            <a:off x="606425" y="-3541"/>
            <a:ext cx="2609850" cy="1590312"/>
          </a:xfrm>
          <a:prstGeom prst="rect">
            <a:avLst/>
          </a:prstGeom>
          <a:solidFill>
            <a:srgbClr val="1F497D">
              <a:lumMod val="50000"/>
              <a:alpha val="51000"/>
            </a:srgb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Geneva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244109"/>
            <a:ext cx="2390775" cy="730250"/>
          </a:xfrm>
          <a:prstGeom prst="rect">
            <a:avLst/>
          </a:prstGeom>
        </p:spPr>
        <p:txBody>
          <a:bodyPr/>
          <a:lstStyle>
            <a:lvl1pPr algn="l">
              <a:defRPr sz="3500">
                <a:solidFill>
                  <a:srgbClr val="FF6600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3F2E9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Hydropower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3F2E9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11" name="Straight Connector 18"/>
          <p:cNvCxnSpPr/>
          <p:nvPr/>
        </p:nvCxnSpPr>
        <p:spPr>
          <a:xfrm>
            <a:off x="726190" y="824771"/>
            <a:ext cx="2390775" cy="1587"/>
          </a:xfrm>
          <a:prstGeom prst="line">
            <a:avLst/>
          </a:prstGeom>
          <a:noFill/>
          <a:ln w="6350" cap="flat" cmpd="sng" algn="ctr">
            <a:solidFill>
              <a:srgbClr val="F3F2E9"/>
            </a:solidFill>
            <a:prstDash val="solid"/>
          </a:ln>
          <a:effectLst/>
        </p:spPr>
      </p:cxnSp>
      <p:sp>
        <p:nvSpPr>
          <p:cNvPr id="2" name="Textfeld 1"/>
          <p:cNvSpPr txBox="1"/>
          <p:nvPr/>
        </p:nvSpPr>
        <p:spPr>
          <a:xfrm>
            <a:off x="726190" y="974359"/>
            <a:ext cx="2350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chemeClr val="bg1"/>
                </a:solidFill>
              </a:rPr>
              <a:t>Integration?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47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304801" y="1981200"/>
            <a:ext cx="8695908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de-AT" altLang="en-US" sz="30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Sectoral</a:t>
            </a:r>
            <a:r>
              <a:rPr lang="de-AT" altLang="en-US" sz="3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focus</a:t>
            </a:r>
            <a:r>
              <a:rPr lang="de-AT" altLang="en-US" sz="3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 limited </a:t>
            </a:r>
            <a:r>
              <a:rPr lang="de-AT" altLang="en-US" sz="30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integration</a:t>
            </a:r>
            <a:endParaRPr lang="de-AT" altLang="en-US" sz="30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de-AT" altLang="en-US" sz="30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Missing</a:t>
            </a:r>
            <a:r>
              <a:rPr lang="de-AT" altLang="en-US" sz="3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: </a:t>
            </a:r>
            <a:r>
              <a:rPr lang="de-AT" altLang="en-US" sz="30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agriculture</a:t>
            </a:r>
            <a:r>
              <a:rPr lang="de-AT" altLang="en-US" sz="3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, </a:t>
            </a:r>
            <a:r>
              <a:rPr lang="de-AT" altLang="en-US" sz="30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forests</a:t>
            </a:r>
            <a:endParaRPr lang="de-AT" altLang="en-US" sz="30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de-AT" altLang="en-US" sz="3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PA6 </a:t>
            </a:r>
            <a:r>
              <a:rPr lang="de-AT" altLang="en-US" sz="3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Biodiversity</a:t>
            </a:r>
            <a:r>
              <a:rPr lang="de-AT" altLang="en-US" sz="3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 </a:t>
            </a:r>
            <a:r>
              <a:rPr lang="de-AT" altLang="en-US" sz="3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unique</a:t>
            </a:r>
            <a:r>
              <a:rPr lang="de-AT" altLang="en-US" sz="3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de-AT" altLang="en-US" sz="3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needed</a:t>
            </a:r>
            <a:r>
              <a:rPr lang="de-AT" altLang="en-US" sz="3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and</a:t>
            </a:r>
            <a:r>
              <a:rPr lang="de-AT" altLang="en-US" sz="3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valuable</a:t>
            </a:r>
            <a:endParaRPr lang="en-US" altLang="en-US" sz="30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de-AT" altLang="en-US" sz="3000" dirty="0" smtClean="0">
                <a:solidFill>
                  <a:schemeClr val="accent1">
                    <a:lumMod val="75000"/>
                  </a:schemeClr>
                </a:solidFill>
              </a:rPr>
              <a:t>PA4 </a:t>
            </a:r>
            <a:r>
              <a:rPr lang="de-AT" altLang="en-US" sz="3000" dirty="0" err="1">
                <a:solidFill>
                  <a:schemeClr val="accent1">
                    <a:lumMod val="75000"/>
                  </a:schemeClr>
                </a:solidFill>
              </a:rPr>
              <a:t>W</a:t>
            </a:r>
            <a:r>
              <a:rPr lang="de-AT" altLang="en-US" sz="3000" dirty="0" err="1" smtClean="0">
                <a:solidFill>
                  <a:schemeClr val="accent1">
                    <a:lumMod val="75000"/>
                  </a:schemeClr>
                </a:solidFill>
              </a:rPr>
              <a:t>ater</a:t>
            </a:r>
            <a:r>
              <a:rPr lang="de-AT" altLang="en-US" sz="3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>
                    <a:lumMod val="75000"/>
                  </a:schemeClr>
                </a:solidFill>
              </a:rPr>
              <a:t>management</a:t>
            </a:r>
            <a:r>
              <a:rPr lang="de-AT" altLang="en-US" sz="3000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de-AT" altLang="en-US" sz="3000" dirty="0" err="1" smtClean="0">
                <a:solidFill>
                  <a:schemeClr val="accent1">
                    <a:lumMod val="75000"/>
                  </a:schemeClr>
                </a:solidFill>
              </a:rPr>
              <a:t>added</a:t>
            </a:r>
            <a:r>
              <a:rPr lang="de-AT" altLang="en-US" sz="3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>
                    <a:lumMod val="75000"/>
                  </a:schemeClr>
                </a:solidFill>
              </a:rPr>
              <a:t>value</a:t>
            </a:r>
            <a:r>
              <a:rPr lang="de-AT" altLang="en-US" sz="3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>
                    <a:lumMod val="75000"/>
                  </a:schemeClr>
                </a:solidFill>
              </a:rPr>
              <a:t>vs</a:t>
            </a:r>
            <a:r>
              <a:rPr lang="de-AT" altLang="en-US" sz="3000" dirty="0" smtClean="0">
                <a:solidFill>
                  <a:schemeClr val="accent1">
                    <a:lumMod val="75000"/>
                  </a:schemeClr>
                </a:solidFill>
              </a:rPr>
              <a:t> ICPDR?</a:t>
            </a: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chemeClr val="tx2">
                    <a:lumMod val="50000"/>
                  </a:schemeClr>
                </a:solidFill>
              </a:rPr>
              <a:t>PA2 Energy: integration? </a:t>
            </a:r>
          </a:p>
          <a:p>
            <a:pPr eaLnBrk="1" hangingPunct="1">
              <a:lnSpc>
                <a:spcPts val="5000"/>
              </a:lnSpc>
            </a:pPr>
            <a:endParaRPr lang="en-GB" altLang="en-US" sz="3000" dirty="0" smtClean="0">
              <a:solidFill>
                <a:srgbClr val="008B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2362200" y="257175"/>
            <a:ext cx="65405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Priority Areas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6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517525" y="2667000"/>
            <a:ext cx="83851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de-AT" altLang="en-US" sz="3000" dirty="0" smtClean="0">
                <a:solidFill>
                  <a:schemeClr val="accent1"/>
                </a:solidFill>
              </a:rPr>
              <a:t>Communities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and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civil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society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have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a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valuable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contribution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to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make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to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the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EUSDR – but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that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contribution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is</a:t>
            </a:r>
            <a:r>
              <a:rPr lang="de-AT" altLang="en-US" sz="3000" dirty="0" smtClean="0">
                <a:solidFill>
                  <a:schemeClr val="accent1"/>
                </a:solidFill>
              </a:rPr>
              <a:t> not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being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fully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realised</a:t>
            </a:r>
            <a:r>
              <a:rPr lang="de-AT" altLang="en-US" sz="3000" dirty="0" smtClean="0">
                <a:solidFill>
                  <a:schemeClr val="accent1"/>
                </a:solidFill>
              </a:rPr>
              <a:t>. </a:t>
            </a:r>
          </a:p>
          <a:p>
            <a:pPr eaLnBrk="1" hangingPunct="1">
              <a:lnSpc>
                <a:spcPts val="5000"/>
              </a:lnSpc>
            </a:pPr>
            <a:endParaRPr lang="en-GB" altLang="en-US" sz="3000" dirty="0" smtClean="0">
              <a:solidFill>
                <a:srgbClr val="008B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2362200" y="257175"/>
            <a:ext cx="65405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Stakeholder involvement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1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53"/>
          <a:stretch>
            <a:fillRect/>
          </a:stretch>
        </p:blipFill>
        <p:spPr bwMode="auto">
          <a:xfrm>
            <a:off x="785813" y="95250"/>
            <a:ext cx="8193087" cy="65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107950" cy="6858000"/>
          </a:xfrm>
          <a:prstGeom prst="rect">
            <a:avLst/>
          </a:prstGeom>
          <a:solidFill>
            <a:srgbClr val="8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9940" name="Picture 13" descr="master pand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55575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944" name="Text Box 9"/>
          <p:cNvSpPr txBox="1">
            <a:spLocks noChangeArrowheads="1"/>
          </p:cNvSpPr>
          <p:nvPr/>
        </p:nvSpPr>
        <p:spPr bwMode="auto">
          <a:xfrm>
            <a:off x="914400" y="5625347"/>
            <a:ext cx="77152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ts val="750"/>
              </a:spcBef>
              <a:spcAft>
                <a:spcPct val="0"/>
              </a:spcAft>
              <a:buFontTx/>
              <a:buNone/>
            </a:pPr>
            <a:r>
              <a:rPr lang="de-AT" altLang="en-US" sz="1800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Demonstration </a:t>
            </a:r>
            <a:r>
              <a:rPr lang="de-AT" altLang="en-US" sz="1800" b="1" dirty="0" err="1" smtClean="0">
                <a:solidFill>
                  <a:prstClr val="white"/>
                </a:solidFill>
                <a:latin typeface="Arial" charset="0"/>
                <a:cs typeface="Arial" charset="0"/>
              </a:rPr>
              <a:t>for</a:t>
            </a:r>
            <a:r>
              <a:rPr lang="de-AT" altLang="en-US" sz="1800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</a:t>
            </a:r>
            <a:r>
              <a:rPr lang="de-AT" altLang="en-US" sz="1800" b="1" dirty="0" err="1" smtClean="0">
                <a:solidFill>
                  <a:prstClr val="white"/>
                </a:solidFill>
                <a:latin typeface="Arial" charset="0"/>
                <a:cs typeface="Arial" charset="0"/>
              </a:rPr>
              <a:t>forests</a:t>
            </a:r>
            <a:endParaRPr lang="de-AT" altLang="en-US" sz="1800" b="1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eaLnBrk="1" fontAlgn="base" hangingPunct="1">
              <a:spcBef>
                <a:spcPts val="750"/>
              </a:spcBef>
              <a:spcAft>
                <a:spcPct val="0"/>
              </a:spcAft>
              <a:buFontTx/>
              <a:buNone/>
            </a:pPr>
            <a:r>
              <a:rPr lang="de-AT" altLang="en-US" sz="18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Eagle‘s</a:t>
            </a:r>
            <a:r>
              <a:rPr lang="de-AT" alt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de-AT" altLang="en-US" sz="18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bridge</a:t>
            </a:r>
            <a:r>
              <a:rPr lang="de-AT" alt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, Sofia, 2012</a:t>
            </a:r>
            <a:endParaRPr lang="en-US" altLang="en-US" sz="18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625475" y="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0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947" name="Rectangle 13"/>
          <p:cNvSpPr>
            <a:spLocks noChangeArrowheads="1"/>
          </p:cNvSpPr>
          <p:nvPr/>
        </p:nvSpPr>
        <p:spPr bwMode="auto">
          <a:xfrm>
            <a:off x="8215313" y="428625"/>
            <a:ext cx="5445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800" smtClean="0">
                <a:solidFill>
                  <a:srgbClr val="FFFFFF"/>
                </a:solidFill>
                <a:latin typeface="Arial" charset="0"/>
                <a:cs typeface="Arial" charset="0"/>
              </a:rPr>
              <a:t>© WWF</a:t>
            </a:r>
          </a:p>
        </p:txBody>
      </p:sp>
    </p:spTree>
    <p:extLst>
      <p:ext uri="{BB962C8B-B14F-4D97-AF65-F5344CB8AC3E}">
        <p14:creationId xmlns:p14="http://schemas.microsoft.com/office/powerpoint/2010/main" val="2802581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4"/>
          <a:stretch>
            <a:fillRect/>
          </a:stretch>
        </p:blipFill>
        <p:spPr bwMode="auto">
          <a:xfrm>
            <a:off x="857250" y="214313"/>
            <a:ext cx="8143875" cy="661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107950" cy="6858000"/>
          </a:xfrm>
          <a:prstGeom prst="rect">
            <a:avLst/>
          </a:prstGeom>
          <a:solidFill>
            <a:srgbClr val="8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0964" name="Picture 13" descr="master pand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55575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968" name="Text Box 9"/>
          <p:cNvSpPr txBox="1">
            <a:spLocks noChangeArrowheads="1"/>
          </p:cNvSpPr>
          <p:nvPr/>
        </p:nvSpPr>
        <p:spPr bwMode="auto">
          <a:xfrm>
            <a:off x="1071563" y="456407"/>
            <a:ext cx="54292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ts val="750"/>
              </a:spcBef>
              <a:spcAft>
                <a:spcPct val="0"/>
              </a:spcAft>
              <a:buFontTx/>
              <a:buNone/>
            </a:pPr>
            <a:r>
              <a:rPr lang="de-AT" altLang="en-US" sz="2000" b="1" dirty="0" err="1" smtClean="0">
                <a:solidFill>
                  <a:prstClr val="white"/>
                </a:solidFill>
                <a:latin typeface="Arial" charset="0"/>
                <a:cs typeface="Arial" charset="0"/>
              </a:rPr>
              <a:t>For</a:t>
            </a:r>
            <a:r>
              <a:rPr lang="de-AT" altLang="en-US" sz="2000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</a:t>
            </a:r>
            <a:r>
              <a:rPr lang="de-AT" altLang="en-US" sz="2000" b="1" dirty="0" err="1" smtClean="0">
                <a:solidFill>
                  <a:prstClr val="white"/>
                </a:solidFill>
                <a:latin typeface="Arial" charset="0"/>
                <a:cs typeface="Arial" charset="0"/>
              </a:rPr>
              <a:t>Rosia</a:t>
            </a:r>
            <a:r>
              <a:rPr lang="de-AT" altLang="en-US" sz="2000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Montana </a:t>
            </a:r>
            <a:r>
              <a:rPr lang="de-AT" altLang="en-US" sz="2000" b="1" dirty="0" err="1" smtClean="0">
                <a:solidFill>
                  <a:prstClr val="white"/>
                </a:solidFill>
                <a:latin typeface="Arial" charset="0"/>
                <a:cs typeface="Arial" charset="0"/>
              </a:rPr>
              <a:t>Bucharest</a:t>
            </a:r>
            <a:r>
              <a:rPr lang="de-AT" altLang="en-US" sz="2000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, 2013</a:t>
            </a:r>
            <a:endParaRPr lang="en-US" altLang="en-US" sz="2000" b="1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625475" y="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0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971" name="Rectangle 13"/>
          <p:cNvSpPr>
            <a:spLocks noChangeArrowheads="1"/>
          </p:cNvSpPr>
          <p:nvPr/>
        </p:nvSpPr>
        <p:spPr bwMode="auto">
          <a:xfrm>
            <a:off x="8215313" y="6215063"/>
            <a:ext cx="5445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800" smtClean="0">
                <a:solidFill>
                  <a:srgbClr val="FFFFFF"/>
                </a:solidFill>
                <a:latin typeface="Arial" charset="0"/>
                <a:cs typeface="Arial" charset="0"/>
              </a:rPr>
              <a:t>© WWF</a:t>
            </a:r>
          </a:p>
        </p:txBody>
      </p:sp>
    </p:spTree>
    <p:extLst>
      <p:ext uri="{BB962C8B-B14F-4D97-AF65-F5344CB8AC3E}">
        <p14:creationId xmlns:p14="http://schemas.microsoft.com/office/powerpoint/2010/main" val="11490617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365125" y="2478374"/>
            <a:ext cx="85375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de-AT" altLang="en-US" sz="3000" dirty="0" err="1" smtClean="0">
                <a:solidFill>
                  <a:schemeClr val="accent1"/>
                </a:solidFill>
              </a:rPr>
              <a:t>Get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serious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about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the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EUSDR</a:t>
            </a:r>
          </a:p>
          <a:p>
            <a:pPr eaLnBrk="1" hangingPunct="1">
              <a:lnSpc>
                <a:spcPts val="5000"/>
              </a:lnSpc>
            </a:pPr>
            <a:r>
              <a:rPr lang="de-AT" altLang="en-US" sz="3000" dirty="0" err="1" smtClean="0">
                <a:solidFill>
                  <a:schemeClr val="accent1"/>
                </a:solidFill>
              </a:rPr>
              <a:t>Get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serious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about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integration</a:t>
            </a:r>
            <a:endParaRPr lang="de-AT" altLang="en-US" sz="3000" dirty="0" smtClean="0">
              <a:solidFill>
                <a:schemeClr val="accent1"/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en-IE" altLang="en-US" sz="3000" dirty="0" smtClean="0">
                <a:solidFill>
                  <a:schemeClr val="accent1"/>
                </a:solidFill>
              </a:rPr>
              <a:t>Focus on the end objective, not current reality</a:t>
            </a:r>
          </a:p>
          <a:p>
            <a:pPr eaLnBrk="1" hangingPunct="1">
              <a:lnSpc>
                <a:spcPts val="5000"/>
              </a:lnSpc>
            </a:pPr>
            <a:r>
              <a:rPr lang="en-IE" altLang="en-US" sz="3000" dirty="0" smtClean="0">
                <a:solidFill>
                  <a:schemeClr val="accent1"/>
                </a:solidFill>
              </a:rPr>
              <a:t>Involve and work with local communities, NGOs</a:t>
            </a:r>
          </a:p>
          <a:p>
            <a:pPr eaLnBrk="1" hangingPunct="1">
              <a:lnSpc>
                <a:spcPts val="5000"/>
              </a:lnSpc>
            </a:pPr>
            <a:endParaRPr lang="en-IE" altLang="en-US" sz="3000" dirty="0" smtClean="0">
              <a:solidFill>
                <a:srgbClr val="205285"/>
              </a:solidFill>
            </a:endParaRPr>
          </a:p>
          <a:p>
            <a:pPr eaLnBrk="1" hangingPunct="1">
              <a:lnSpc>
                <a:spcPts val="5000"/>
              </a:lnSpc>
            </a:pPr>
            <a:endParaRPr lang="en-IE" altLang="en-US" sz="3000" dirty="0">
              <a:solidFill>
                <a:srgbClr val="205285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3733800" y="257175"/>
            <a:ext cx="51689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Recommendations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7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Янка Казакова.LH-3D0CJO2TSPBL\Documents\Docs\Coca Cola Partnership\Danube +\Website\WEBSITE\PHOTOS FOR FLASH\Serbia © Wild Wonders of Europe Ruben Smit  WW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" r="11600"/>
          <a:stretch>
            <a:fillRect/>
          </a:stretch>
        </p:blipFill>
        <p:spPr bwMode="auto">
          <a:xfrm>
            <a:off x="833438" y="214313"/>
            <a:ext cx="8167687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4" descr="master pand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"/>
          <p:cNvSpPr/>
          <p:nvPr/>
        </p:nvSpPr>
        <p:spPr>
          <a:xfrm>
            <a:off x="625475" y="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0"/>
          <p:cNvSpPr/>
          <p:nvPr/>
        </p:nvSpPr>
        <p:spPr>
          <a:xfrm>
            <a:off x="428625" y="666750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8932863" y="0"/>
            <a:ext cx="21113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33438" y="6359525"/>
            <a:ext cx="4572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solidFill>
                  <a:schemeClr val="bg1"/>
                </a:solidFill>
                <a:latin typeface="Arial" charset="0"/>
              </a:rPr>
              <a:t>© Wild Wonders of Europe / Ruben </a:t>
            </a:r>
            <a:r>
              <a:rPr lang="en-US" altLang="en-US" sz="800" dirty="0" err="1">
                <a:solidFill>
                  <a:schemeClr val="bg1"/>
                </a:solidFill>
                <a:latin typeface="Arial" charset="0"/>
              </a:rPr>
              <a:t>Smit</a:t>
            </a:r>
            <a:r>
              <a:rPr lang="en-US" altLang="en-US" sz="800" dirty="0">
                <a:solidFill>
                  <a:schemeClr val="bg1"/>
                </a:solidFill>
                <a:latin typeface="Arial" charset="0"/>
              </a:rPr>
              <a:t> / WWF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07950" cy="6858000"/>
          </a:xfrm>
          <a:prstGeom prst="rect">
            <a:avLst/>
          </a:prstGeom>
          <a:solidFill>
            <a:srgbClr val="33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0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359244" y="2057399"/>
            <a:ext cx="85375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de-AT" altLang="en-US" sz="3000" b="1" dirty="0" smtClean="0">
                <a:solidFill>
                  <a:schemeClr val="accent1"/>
                </a:solidFill>
              </a:rPr>
              <a:t>EUSDR </a:t>
            </a:r>
            <a:r>
              <a:rPr lang="de-AT" altLang="en-US" sz="3000" b="1" dirty="0" err="1" smtClean="0">
                <a:solidFill>
                  <a:schemeClr val="accent1"/>
                </a:solidFill>
              </a:rPr>
              <a:t>is</a:t>
            </a:r>
            <a:r>
              <a:rPr lang="de-AT" altLang="en-US" sz="3000" b="1" dirty="0" smtClean="0">
                <a:solidFill>
                  <a:schemeClr val="accent1"/>
                </a:solidFill>
              </a:rPr>
              <a:t> a </a:t>
            </a:r>
            <a:r>
              <a:rPr lang="de-AT" altLang="en-US" sz="3000" b="1" dirty="0" err="1" smtClean="0">
                <a:solidFill>
                  <a:schemeClr val="accent1"/>
                </a:solidFill>
              </a:rPr>
              <a:t>journey</a:t>
            </a:r>
            <a:r>
              <a:rPr lang="de-AT" altLang="en-US" sz="3000" b="1" dirty="0" smtClean="0">
                <a:solidFill>
                  <a:schemeClr val="accent1"/>
                </a:solidFill>
              </a:rPr>
              <a:t>. </a:t>
            </a:r>
          </a:p>
          <a:p>
            <a:pPr eaLnBrk="1" hangingPunct="1">
              <a:lnSpc>
                <a:spcPts val="5000"/>
              </a:lnSpc>
            </a:pPr>
            <a:r>
              <a:rPr lang="de-AT" altLang="en-US" sz="3000" dirty="0" err="1" smtClean="0">
                <a:solidFill>
                  <a:schemeClr val="accent1"/>
                </a:solidFill>
              </a:rPr>
              <a:t>We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have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started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and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have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made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some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positive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steps</a:t>
            </a:r>
            <a:r>
              <a:rPr lang="de-AT" altLang="en-US" sz="3000" dirty="0" smtClean="0">
                <a:solidFill>
                  <a:schemeClr val="accent1"/>
                </a:solidFill>
              </a:rPr>
              <a:t>, but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have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much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to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improve</a:t>
            </a:r>
            <a:r>
              <a:rPr lang="de-AT" altLang="en-US" sz="3000" dirty="0" smtClean="0">
                <a:solidFill>
                  <a:schemeClr val="accent1"/>
                </a:solidFill>
              </a:rPr>
              <a:t>,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and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much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more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to</a:t>
            </a:r>
            <a:r>
              <a:rPr lang="de-AT" altLang="en-US" sz="3000" dirty="0" smtClean="0">
                <a:solidFill>
                  <a:schemeClr val="accent1"/>
                </a:solidFill>
              </a:rPr>
              <a:t> do. </a:t>
            </a:r>
          </a:p>
          <a:p>
            <a:pPr eaLnBrk="1" hangingPunct="1">
              <a:lnSpc>
                <a:spcPts val="5000"/>
              </a:lnSpc>
            </a:pPr>
            <a:r>
              <a:rPr lang="de-AT" altLang="en-US" sz="3000" b="1" dirty="0" err="1" smtClean="0">
                <a:solidFill>
                  <a:schemeClr val="accent1"/>
                </a:solidFill>
              </a:rPr>
              <a:t>Let‘s</a:t>
            </a:r>
            <a:r>
              <a:rPr lang="de-AT" altLang="en-US" sz="3000" b="1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b="1" dirty="0" err="1" smtClean="0">
                <a:solidFill>
                  <a:schemeClr val="accent1"/>
                </a:solidFill>
              </a:rPr>
              <a:t>move</a:t>
            </a:r>
            <a:r>
              <a:rPr lang="de-AT" altLang="en-US" sz="3000" b="1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b="1" dirty="0" err="1" smtClean="0">
                <a:solidFill>
                  <a:schemeClr val="accent1"/>
                </a:solidFill>
              </a:rPr>
              <a:t>forward</a:t>
            </a:r>
            <a:r>
              <a:rPr lang="de-AT" altLang="en-US" sz="3000" b="1" dirty="0" smtClean="0">
                <a:solidFill>
                  <a:schemeClr val="accent1"/>
                </a:solidFill>
              </a:rPr>
              <a:t>.  </a:t>
            </a:r>
            <a:endParaRPr lang="en-IE" altLang="en-US" sz="3000" b="1" dirty="0" smtClean="0">
              <a:solidFill>
                <a:schemeClr val="accent1"/>
              </a:solidFill>
            </a:endParaRPr>
          </a:p>
          <a:p>
            <a:pPr eaLnBrk="1" hangingPunct="1">
              <a:lnSpc>
                <a:spcPts val="5000"/>
              </a:lnSpc>
            </a:pPr>
            <a:endParaRPr lang="en-IE" altLang="en-US" sz="3000" dirty="0">
              <a:solidFill>
                <a:srgbClr val="205285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3733800" y="257175"/>
            <a:ext cx="51689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Summary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4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FIL29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6" r="-13661"/>
          <a:stretch>
            <a:fillRect/>
          </a:stretch>
        </p:blipFill>
        <p:spPr bwMode="auto">
          <a:xfrm>
            <a:off x="838200" y="188913"/>
            <a:ext cx="9448800" cy="643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14" descr="master pand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49225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hteck 5"/>
          <p:cNvSpPr>
            <a:spLocks noChangeArrowheads="1"/>
          </p:cNvSpPr>
          <p:nvPr/>
        </p:nvSpPr>
        <p:spPr bwMode="auto">
          <a:xfrm>
            <a:off x="1312331" y="3050451"/>
            <a:ext cx="7135287" cy="136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ts val="1250"/>
              </a:spcBef>
              <a:spcAft>
                <a:spcPct val="0"/>
              </a:spcAft>
              <a:buFontTx/>
              <a:buNone/>
            </a:pPr>
            <a:r>
              <a:rPr lang="en-GB" altLang="en-US" sz="4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Thank you for your attention</a:t>
            </a:r>
          </a:p>
          <a:p>
            <a:pPr algn="ctr" eaLnBrk="1" fontAlgn="base" hangingPunct="1">
              <a:spcBef>
                <a:spcPts val="1250"/>
              </a:spcBef>
              <a:spcAft>
                <a:spcPct val="0"/>
              </a:spcAft>
              <a:buFontTx/>
              <a:buNone/>
            </a:pPr>
            <a:r>
              <a:rPr lang="en-GB" altLang="en-US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www.panda.org/dcpo</a:t>
            </a:r>
            <a:endParaRPr lang="en-US" altLang="en-US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10"/>
          <p:cNvSpPr/>
          <p:nvPr/>
        </p:nvSpPr>
        <p:spPr>
          <a:xfrm>
            <a:off x="625475" y="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0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07950" cy="6858000"/>
          </a:xfrm>
          <a:prstGeom prst="rect">
            <a:avLst/>
          </a:prstGeom>
          <a:solidFill>
            <a:srgbClr val="8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7715250" y="357188"/>
            <a:ext cx="9445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800" smtClean="0">
                <a:solidFill>
                  <a:prstClr val="white"/>
                </a:solidFill>
                <a:latin typeface="Arial" charset="0"/>
                <a:cs typeface="Arial" charset="0"/>
              </a:rPr>
              <a:t>© Mario Romulic</a:t>
            </a:r>
          </a:p>
        </p:txBody>
      </p:sp>
    </p:spTree>
    <p:extLst>
      <p:ext uri="{BB962C8B-B14F-4D97-AF65-F5344CB8AC3E}">
        <p14:creationId xmlns:p14="http://schemas.microsoft.com/office/powerpoint/2010/main" val="368296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Янка Казакова.LH-3D0CJO2TSPBL\Desktop\Danube-Carpathian reg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889114"/>
            <a:ext cx="9946607" cy="750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5" descr="bear runn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20375" y="2887190"/>
            <a:ext cx="1395750" cy="1249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C:\Users\Янка Казакова.LH-3D0CJO2TSPBL\Documents\Docs\Romania\Forest Campaign\Foto printuri campanie paduri\© Mircea Strutean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4" r="15518"/>
          <a:stretch>
            <a:fillRect/>
          </a:stretch>
        </p:blipFill>
        <p:spPr bwMode="auto">
          <a:xfrm>
            <a:off x="6934200" y="1219200"/>
            <a:ext cx="1199837" cy="105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R-Drava-GravelBank-AMohl"/>
          <p:cNvPicPr>
            <a:picLocks noChangeAspect="1" noChangeArrowheads="1"/>
          </p:cNvPicPr>
          <p:nvPr/>
        </p:nvPicPr>
        <p:blipFill>
          <a:blip r:embed="rId5"/>
          <a:srcRect l="41202" t="35880" r="12244" b="3876"/>
          <a:stretch>
            <a:fillRect/>
          </a:stretch>
        </p:blipFill>
        <p:spPr bwMode="auto">
          <a:xfrm>
            <a:off x="2235420" y="4136695"/>
            <a:ext cx="1389062" cy="1189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90" y="3657600"/>
            <a:ext cx="1181010" cy="107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498" y="775310"/>
            <a:ext cx="1342805" cy="105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90" y="4549856"/>
            <a:ext cx="1295400" cy="1143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47800"/>
            <a:ext cx="1369376" cy="113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Aleko 200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0"/>
          <a:stretch/>
        </p:blipFill>
        <p:spPr bwMode="auto">
          <a:xfrm>
            <a:off x="3624482" y="1177370"/>
            <a:ext cx="1537351" cy="130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49856"/>
            <a:ext cx="1595498" cy="126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63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288925" y="1447800"/>
            <a:ext cx="85375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endParaRPr lang="en-IE" altLang="en-US" sz="3000" dirty="0" smtClean="0">
              <a:solidFill>
                <a:srgbClr val="205285"/>
              </a:solidFill>
            </a:endParaRPr>
          </a:p>
          <a:p>
            <a:pPr algn="ctr" eaLnBrk="1" hangingPunct="1">
              <a:lnSpc>
                <a:spcPts val="5000"/>
              </a:lnSpc>
            </a:pPr>
            <a:r>
              <a:rPr lang="en-IE" altLang="en-US" dirty="0" smtClean="0">
                <a:solidFill>
                  <a:srgbClr val="205285"/>
                </a:solidFill>
              </a:rPr>
              <a:t>Key value of EUSDR: </a:t>
            </a:r>
          </a:p>
          <a:p>
            <a:pPr algn="ctr" eaLnBrk="1" hangingPunct="1">
              <a:lnSpc>
                <a:spcPts val="5000"/>
              </a:lnSpc>
            </a:pPr>
            <a:endParaRPr lang="en-IE" altLang="en-US" sz="7200" dirty="0" smtClean="0">
              <a:solidFill>
                <a:srgbClr val="205285"/>
              </a:solidFill>
            </a:endParaRPr>
          </a:p>
          <a:p>
            <a:pPr algn="ctr" eaLnBrk="1" hangingPunct="1">
              <a:lnSpc>
                <a:spcPts val="5000"/>
              </a:lnSpc>
            </a:pPr>
            <a:r>
              <a:rPr lang="en-IE" altLang="en-US" sz="8800" b="1" dirty="0" smtClean="0">
                <a:solidFill>
                  <a:srgbClr val="205285"/>
                </a:solidFill>
              </a:rPr>
              <a:t>Integration</a:t>
            </a:r>
            <a:endParaRPr lang="en-IE" altLang="en-US" sz="8800" b="1" dirty="0">
              <a:solidFill>
                <a:srgbClr val="205285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1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186440" y="2438400"/>
            <a:ext cx="85375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endParaRPr lang="en-IE" altLang="en-US" sz="3000" dirty="0" smtClean="0">
              <a:solidFill>
                <a:srgbClr val="205285"/>
              </a:solidFill>
            </a:endParaRPr>
          </a:p>
          <a:p>
            <a:pPr algn="ctr" eaLnBrk="1" hangingPunct="1">
              <a:lnSpc>
                <a:spcPts val="5000"/>
              </a:lnSpc>
            </a:pPr>
            <a:r>
              <a:rPr lang="en-IE" altLang="en-US" sz="4400" dirty="0" smtClean="0">
                <a:solidFill>
                  <a:srgbClr val="205285"/>
                </a:solidFill>
              </a:rPr>
              <a:t>Where are we going?</a:t>
            </a:r>
            <a:endParaRPr lang="en-IE" altLang="en-US" sz="4400" dirty="0">
              <a:solidFill>
                <a:srgbClr val="205285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76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390109" y="1447800"/>
            <a:ext cx="85375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en-GB" altLang="en-U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Climate: limit temperature increase to 2 degrees C</a:t>
            </a:r>
          </a:p>
          <a:p>
            <a:pPr eaLnBrk="1" hangingPunct="1">
              <a:lnSpc>
                <a:spcPts val="5000"/>
              </a:lnSpc>
            </a:pPr>
            <a:r>
              <a:rPr lang="en-GB" altLang="en-U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Carbon: 80% cut in emissions by 2050 </a:t>
            </a:r>
          </a:p>
          <a:p>
            <a:pPr eaLnBrk="1" hangingPunct="1">
              <a:lnSpc>
                <a:spcPts val="5000"/>
              </a:lnSpc>
            </a:pPr>
            <a:r>
              <a:rPr lang="en-GB" alt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Biodiversity: achieve </a:t>
            </a:r>
            <a:r>
              <a:rPr lang="en-GB" altLang="en-U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favorable</a:t>
            </a:r>
            <a:r>
              <a:rPr lang="en-GB" alt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conservation status</a:t>
            </a:r>
            <a:endParaRPr lang="en-GB" alt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en-GB" altLang="en-US" sz="2800" dirty="0" smtClean="0">
                <a:solidFill>
                  <a:schemeClr val="accent2">
                    <a:lumMod val="75000"/>
                  </a:schemeClr>
                </a:solidFill>
              </a:rPr>
              <a:t>Water: good status by 2015</a:t>
            </a:r>
          </a:p>
          <a:p>
            <a:pPr eaLnBrk="1" hangingPunct="1">
              <a:lnSpc>
                <a:spcPts val="5000"/>
              </a:lnSpc>
            </a:pPr>
            <a:r>
              <a:rPr lang="en-GB" altLang="en-US" sz="2800" dirty="0" smtClean="0">
                <a:solidFill>
                  <a:schemeClr val="accent2">
                    <a:lumMod val="75000"/>
                  </a:schemeClr>
                </a:solidFill>
              </a:rPr>
              <a:t>Economy: sustainable, resource efficient by 2050</a:t>
            </a:r>
            <a:endParaRPr lang="en-GB" alt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en-GB" altLang="en-US" sz="2800" dirty="0" smtClean="0">
                <a:solidFill>
                  <a:schemeClr val="accent2">
                    <a:lumMod val="50000"/>
                  </a:schemeClr>
                </a:solidFill>
              </a:rPr>
              <a:t>2020 Strategy for Growth: employment, R&amp;D, GHG emissions, education, poverty/social exclusion.</a:t>
            </a:r>
            <a:endParaRPr lang="en-IE" alt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3733800" y="257175"/>
            <a:ext cx="51689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EU objectives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70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405099" y="3124200"/>
            <a:ext cx="8537575" cy="124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ctr" eaLnBrk="1" hangingPunct="1">
              <a:lnSpc>
                <a:spcPts val="5000"/>
              </a:lnSpc>
            </a:pPr>
            <a:r>
              <a:rPr lang="en-GB" alt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Based on a current view, not a future vision.</a:t>
            </a:r>
            <a:endParaRPr lang="en-IE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3733800" y="257175"/>
            <a:ext cx="51689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EUSDR objectives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5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08250"/>
            <a:ext cx="8840942" cy="663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15950" y="-9526"/>
            <a:ext cx="3346450" cy="1076326"/>
          </a:xfrm>
          <a:prstGeom prst="rect">
            <a:avLst/>
          </a:prstGeom>
          <a:solidFill>
            <a:schemeClr val="tx2">
              <a:lumMod val="50000"/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95325" y="420687"/>
            <a:ext cx="3114675" cy="365125"/>
          </a:xfrm>
          <a:prstGeom prst="rect">
            <a:avLst/>
          </a:prstGeom>
        </p:spPr>
        <p:txBody>
          <a:bodyPr/>
          <a:lstStyle>
            <a:lvl1pPr algn="l">
              <a:defRPr sz="3500">
                <a:solidFill>
                  <a:srgbClr val="FF6600"/>
                </a:solidFill>
                <a:latin typeface="Arial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rgbClr val="F3F2E9"/>
                </a:solidFill>
                <a:ea typeface="+mj-ea"/>
              </a:rPr>
              <a:t>Danube sturgeon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 rot="-5400000">
            <a:off x="-520700" y="6080125"/>
            <a:ext cx="12700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altLang="en-US" sz="600"/>
              <a:t>© Edward Parker / WWF-Canon</a:t>
            </a:r>
            <a:endParaRPr lang="en-GB" altLang="en-US" sz="600"/>
          </a:p>
        </p:txBody>
      </p:sp>
    </p:spTree>
    <p:extLst>
      <p:ext uri="{BB962C8B-B14F-4D97-AF65-F5344CB8AC3E}">
        <p14:creationId xmlns:p14="http://schemas.microsoft.com/office/powerpoint/2010/main" val="257121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606425" y="1879600"/>
            <a:ext cx="85375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chemeClr val="accent1"/>
                </a:solidFill>
              </a:rPr>
              <a:t>Integrated approach led by PAC6</a:t>
            </a:r>
            <a:endParaRPr lang="en-GB" altLang="en-US" sz="3000" dirty="0">
              <a:solidFill>
                <a:schemeClr val="accent1"/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chemeClr val="accent1"/>
                </a:solidFill>
              </a:rPr>
              <a:t>Involves virtually all PA’s – biodiversity, navigation, water management, risk, law enforcement</a:t>
            </a: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chemeClr val="accent1"/>
                </a:solidFill>
              </a:rPr>
              <a:t>Draws on expertise of IAD, WWF</a:t>
            </a: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3733800" y="257175"/>
            <a:ext cx="51689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Danube sturgeon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96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Geneva"/>
        <a:cs typeface="Geneva"/>
      </a:majorFont>
      <a:minorFont>
        <a:latin typeface="Arial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71C6BC182782EC419F5745808EFC19B9" ma:contentTypeVersion="6" ma:contentTypeDescription="Kurkite naują dokumentą." ma:contentTypeScope="" ma:versionID="c1fe6ac56039e4723337e039e043cbd7">
  <xsd:schema xmlns:xsd="http://www.w3.org/2001/XMLSchema" xmlns:xs="http://www.w3.org/2001/XMLSchema" xmlns:p="http://schemas.microsoft.com/office/2006/metadata/properties" xmlns:ns2="cbcc218e-c8ca-4b68-9dbe-0bac3bd9f513" xmlns:ns3="50e4f7f3-d703-45ac-ac24-c042384fc40f" targetNamespace="http://schemas.microsoft.com/office/2006/metadata/properties" ma:root="true" ma:fieldsID="555b79c0c8c3638315c7666783145e65" ns2:_="" ns3:_="">
    <xsd:import namespace="cbcc218e-c8ca-4b68-9dbe-0bac3bd9f513"/>
    <xsd:import namespace="50e4f7f3-d703-45ac-ac24-c042384fc40f"/>
    <xsd:element name="properties">
      <xsd:complexType>
        <xsd:sequence>
          <xsd:element name="documentManagement">
            <xsd:complexType>
              <xsd:all>
                <xsd:element ref="ns2:ActEventDocLanguageTaxHTField0" minOccurs="0"/>
                <xsd:element ref="ns2:TaxCatchAll" minOccurs="0"/>
                <xsd:element ref="ns2:ActEventDocTypeTaxHTField0" minOccurs="0"/>
                <xsd:element ref="ns3:ActEventDocOr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cc218e-c8ca-4b68-9dbe-0bac3bd9f513" elementFormDefault="qualified">
    <xsd:import namespace="http://schemas.microsoft.com/office/2006/documentManagement/types"/>
    <xsd:import namespace="http://schemas.microsoft.com/office/infopath/2007/PartnerControls"/>
    <xsd:element name="ActEventDocLanguageTaxHTField0" ma:index="9" nillable="true" ma:taxonomy="true" ma:internalName="ActEventDocLanguageTaxHTField0" ma:taxonomyFieldName="ActEventDocLanguage" ma:displayName="Kalba" ma:default="" ma:fieldId="{ff7644a5-ba0e-409b-85ec-434fa91a646f}" ma:sspId="cc42cdeb-e2b8-4b6c-abca-b46587a67aa3" ma:termSetId="e160c1cb-7751-4b2a-ae10-31adaaad216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695ae10-e5c4-4b7e-af21-2a4e85450b2f}" ma:internalName="TaxCatchAll" ma:showField="CatchAllData" ma:web="cebed861-c568-469b-9804-bb6cc90adc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ctEventDocTypeTaxHTField0" ma:index="12" nillable="true" ma:taxonomy="true" ma:internalName="ActEventDocTypeTaxHTField0" ma:taxonomyFieldName="ActEventDocType" ma:displayName="Dokumento tipas" ma:default="" ma:fieldId="{0d53242a-e4dd-44fb-a198-6252b30dbc8f}" ma:sspId="cc42cdeb-e2b8-4b6c-abca-b46587a67aa3" ma:termSetId="f2024a49-ccc9-418b-98cd-c1cc45c08cad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e4f7f3-d703-45ac-ac24-c042384fc40f" elementFormDefault="qualified">
    <xsd:import namespace="http://schemas.microsoft.com/office/2006/documentManagement/types"/>
    <xsd:import namespace="http://schemas.microsoft.com/office/infopath/2007/PartnerControls"/>
    <xsd:element name="ActEventDocOrder" ma:index="13" nillable="true" ma:displayName="Eiliškumas" ma:internalName="ActEventDocOrder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bcc218e-c8ca-4b68-9dbe-0bac3bd9f513">
      <Value>10</Value>
      <Value>12</Value>
    </TaxCatchAll>
    <ActEventDocTypeTaxHTField0 xmlns="cbcc218e-c8ca-4b68-9dbe-0bac3bd9f513">
      <Terms xmlns="http://schemas.microsoft.com/office/infopath/2007/PartnerControls">
        <TermInfo xmlns="http://schemas.microsoft.com/office/infopath/2007/PartnerControls">
          <TermName xmlns="http://schemas.microsoft.com/office/infopath/2007/PartnerControls">Kalbos</TermName>
          <TermId xmlns="http://schemas.microsoft.com/office/infopath/2007/PartnerControls">1b594858-de3b-47bb-8f37-8afe13a84ba0</TermId>
        </TermInfo>
      </Terms>
    </ActEventDocTypeTaxHTField0>
    <ActEventDocLanguageTaxHTField0 xmlns="cbcc218e-c8ca-4b68-9dbe-0bac3bd9f513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Prancūzų</TermName>
          <TermId xmlns="http://schemas.microsoft.com/office/infopath/2007/PartnerControls">f40798d0-90be-4c15-9ca8-b5b3b5a2b402</TermId>
        </TermInfo>
      </Terms>
    </ActEventDocLanguageTaxHTField0>
    <ActEventDocOrder xmlns="50e4f7f3-d703-45ac-ac24-c042384fc40f">60</ActEventDocOrder>
  </documentManagement>
</p:properties>
</file>

<file path=customXml/itemProps1.xml><?xml version="1.0" encoding="utf-8"?>
<ds:datastoreItem xmlns:ds="http://schemas.openxmlformats.org/officeDocument/2006/customXml" ds:itemID="{63E9DC4D-A80C-4391-A431-DE662AF8523C}"/>
</file>

<file path=customXml/itemProps2.xml><?xml version="1.0" encoding="utf-8"?>
<ds:datastoreItem xmlns:ds="http://schemas.openxmlformats.org/officeDocument/2006/customXml" ds:itemID="{226A34D4-61F3-4715-A4EA-573590E92ADE}"/>
</file>

<file path=customXml/itemProps3.xml><?xml version="1.0" encoding="utf-8"?>
<ds:datastoreItem xmlns:ds="http://schemas.openxmlformats.org/officeDocument/2006/customXml" ds:itemID="{7E681F0C-0006-4EFF-A6FD-3EEDF29C774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624</Words>
  <Application>Microsoft Office PowerPoint</Application>
  <PresentationFormat>Demonstracija ekrane (4:3)</PresentationFormat>
  <Paragraphs>89</Paragraphs>
  <Slides>21</Slides>
  <Notes>20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Skaidrių pavadinimai</vt:lpstr>
      </vt:variant>
      <vt:variant>
        <vt:i4>21</vt:i4>
      </vt:variant>
    </vt:vector>
  </HeadingPairs>
  <TitlesOfParts>
    <vt:vector size="25" baseType="lpstr">
      <vt:lpstr>Larissa</vt:lpstr>
      <vt:lpstr>7_Office Theme</vt:lpstr>
      <vt:lpstr>3_Larissa</vt:lpstr>
      <vt:lpstr>4_Larissa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</vt:vector>
  </TitlesOfParts>
  <Company>wwf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de M. Andreas Beckmann, directeur du programme Danube-Carpates du Fonds mondial pour la nature (EN)</dc:title>
  <dc:creator>abeckmann</dc:creator>
  <cp:lastModifiedBy>MARKEVIČIENĖ, Asta</cp:lastModifiedBy>
  <cp:revision>31</cp:revision>
  <dcterms:created xsi:type="dcterms:W3CDTF">2013-11-20T19:57:57Z</dcterms:created>
  <dcterms:modified xsi:type="dcterms:W3CDTF">2013-11-26T07:19:26Z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0x01010071C6BC182782EC419F5745808EFC19B9</vt:lpwstr>
  </property>
  <property fmtid="{D5CDD505-2E9C-101B-9397-08002B2CF9AE}" pid="3" name="ActEventDocLanguage">
    <vt:lpwstr>10;#Prancūzų|f40798d0-90be-4c15-9ca8-b5b3b5a2b402</vt:lpwstr>
  </property>
  <property fmtid="{D5CDD505-2E9C-101B-9397-08002B2CF9AE}" pid="4" name="ActEventDocType">
    <vt:lpwstr>12;#Kalbos|1b594858-de3b-47bb-8f37-8afe13a84ba0</vt:lpwstr>
  </property>
  <property fmtid="{D5CDD505-2E9C-101B-9397-08002B2CF9AE}" pid="5" name="Order">
    <vt:r8>3322400</vt:r8>
  </property>
  <property fmtid="{D5CDD505-2E9C-101B-9397-08002B2CF9AE}" pid="6" name="TemplateUrl">
    <vt:lpwstr/>
  </property>
  <property fmtid="{D5CDD505-2E9C-101B-9397-08002B2CF9AE}" pid="7" name="xd_Signature">
    <vt:bool>false</vt:bool>
  </property>
  <property fmtid="{D5CDD505-2E9C-101B-9397-08002B2CF9AE}" pid="8" name="xd_ProgID">
    <vt:lpwstr/>
  </property>
  <property fmtid="{D5CDD505-2E9C-101B-9397-08002B2CF9AE}" pid="9" name="_SourceUrl">
    <vt:lpwstr/>
  </property>
  <property fmtid="{D5CDD505-2E9C-101B-9397-08002B2CF9AE}" pid="10" name="_SharedFileIndex">
    <vt:lpwstr/>
  </property>
</Properties>
</file>